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263" r:id="rId5"/>
    <p:sldId id="299" r:id="rId6"/>
    <p:sldId id="300" r:id="rId7"/>
    <p:sldId id="272" r:id="rId8"/>
    <p:sldId id="295" r:id="rId9"/>
    <p:sldId id="296" r:id="rId10"/>
    <p:sldId id="297" r:id="rId11"/>
    <p:sldId id="298" r:id="rId12"/>
    <p:sldId id="294" r:id="rId13"/>
    <p:sldId id="290" r:id="rId14"/>
    <p:sldId id="292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F799F-7BE5-40FF-B84F-D5469B12D713}" type="datetimeFigureOut">
              <a:rPr lang="zh-CN" altLang="en-US" smtClean="0"/>
              <a:t>2016/5/9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A01DA-B380-411B-864E-A9F6A5D536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06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kmii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/>
          </p:cNvSpPr>
          <p:nvPr userDrawn="1"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n w="3175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endParaRPr lang="en-US" sz="3600" dirty="0">
              <a:ln w="3175">
                <a:noFill/>
              </a:ln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539" y="3045791"/>
            <a:ext cx="5724940" cy="23876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540" y="2608195"/>
            <a:ext cx="5724940" cy="360292"/>
          </a:xfr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buNone/>
              <a:defRPr lang="en-US" sz="2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 Light" panose="020B0502040204020203" pitchFamily="34" charset="0"/>
              </a:defRPr>
            </a:lvl1pPr>
          </a:lstStyle>
          <a:p>
            <a:pPr marL="0" lvl="0" indent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474" y="2301875"/>
            <a:ext cx="3276600" cy="8763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651750" y="4929808"/>
            <a:ext cx="3400425" cy="116619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author and contact info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1474" y="2301875"/>
            <a:ext cx="3276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0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44148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3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30896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71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7055" y="1268206"/>
            <a:ext cx="3276600" cy="8763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11894" y="705817"/>
            <a:ext cx="4425950" cy="2001078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Contact Information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6480312" y="4689061"/>
            <a:ext cx="547314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上海知普信息科技有限公司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地址：上海浦东新区峨山路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91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号陆家嘴软家园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号楼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601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室 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电话：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+86 21 50108791	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邮编：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200127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网址：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http://www.akmii.com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-1" y="3882887"/>
            <a:ext cx="5870713" cy="29751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605231" y="4908778"/>
            <a:ext cx="239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21098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537FAD6A-2F1F-4888-8C9D-442B60D66BC4}" type="datetimeFigureOut">
              <a:rPr lang="en-US" smtClean="0"/>
              <a:pPr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44148" cy="365125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6AB2EBF-FAB6-4CAF-8F9A-75C9954DEA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94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537FAD6A-2F1F-4888-8C9D-442B60D66BC4}" type="datetimeFigureOut">
              <a:rPr lang="en-US" smtClean="0"/>
              <a:pPr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44148" cy="365125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6AB2EBF-FAB6-4CAF-8F9A-75C9954DEA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30896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rgbClr val="FFC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lnSpc>
                <a:spcPct val="150000"/>
              </a:lnSpc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537FAD6A-2F1F-4888-8C9D-442B60D66BC4}" type="datetimeFigureOut">
              <a:rPr lang="en-US" smtClean="0"/>
              <a:pPr/>
              <a:t>5/9/2016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30896" cy="365125"/>
          </a:xfrm>
        </p:spPr>
        <p:txBody>
          <a:bodyPr/>
          <a:lstStyle>
            <a:lvl1pPr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6AB2EBF-FAB6-4CAF-8F9A-75C9954DEA3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84609"/>
            <a:ext cx="12192000" cy="1325563"/>
          </a:xfrm>
          <a:solidFill>
            <a:srgbClr val="00B0F0"/>
          </a:solidFill>
          <a:ln>
            <a:noFill/>
          </a:ln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44148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4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44148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  <a:lvl3pPr>
              <a:lnSpc>
                <a:spcPct val="150000"/>
              </a:lnSpc>
              <a:defRPr sz="2400"/>
            </a:lvl3pPr>
            <a:lvl4pPr>
              <a:lnSpc>
                <a:spcPct val="150000"/>
              </a:lnSpc>
              <a:defRPr sz="2000"/>
            </a:lvl4pPr>
            <a:lvl5pPr>
              <a:lnSpc>
                <a:spcPct val="150000"/>
              </a:lnSpc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30896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2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FAD6A-2F1F-4888-8C9D-442B60D66BC4}" type="datetimeFigureOut">
              <a:rPr lang="en-US" smtClean="0"/>
              <a:t>5/9/2016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030896" cy="365125"/>
          </a:xfrm>
        </p:spPr>
        <p:txBody>
          <a:bodyPr/>
          <a:lstStyle/>
          <a:p>
            <a:fld id="{96AB2EBF-FAB6-4CAF-8F9A-75C9954DEA3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537FAD6A-2F1F-4888-8C9D-442B60D66BC4}" type="datetimeFigureOut">
              <a:rPr lang="en-US" smtClean="0"/>
              <a:pPr/>
              <a:t>5/9/2016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6AB2EBF-FAB6-4CAF-8F9A-75C9954DEA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2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B0F0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Enzo.shi@akmii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35.png"/><Relationship Id="rId21" Type="http://schemas.openxmlformats.org/officeDocument/2006/relationships/image" Target="../media/image53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jpeg"/><Relationship Id="rId25" Type="http://schemas.openxmlformats.org/officeDocument/2006/relationships/image" Target="../media/image57.jpg"/><Relationship Id="rId2" Type="http://schemas.openxmlformats.org/officeDocument/2006/relationships/image" Target="../media/image34.png"/><Relationship Id="rId16" Type="http://schemas.openxmlformats.org/officeDocument/2006/relationships/image" Target="../media/image48.jpe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3.png"/><Relationship Id="rId24" Type="http://schemas.openxmlformats.org/officeDocument/2006/relationships/image" Target="../media/image56.jpeg"/><Relationship Id="rId5" Type="http://schemas.openxmlformats.org/officeDocument/2006/relationships/image" Target="../media/image37.jpg"/><Relationship Id="rId15" Type="http://schemas.openxmlformats.org/officeDocument/2006/relationships/image" Target="../media/image47.jpeg"/><Relationship Id="rId23" Type="http://schemas.openxmlformats.org/officeDocument/2006/relationships/image" Target="../media/image55.png"/><Relationship Id="rId10" Type="http://schemas.openxmlformats.org/officeDocument/2006/relationships/image" Target="../media/image42.jpg"/><Relationship Id="rId19" Type="http://schemas.openxmlformats.org/officeDocument/2006/relationships/image" Target="../media/image51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Relationship Id="rId22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12" Type="http://schemas.openxmlformats.org/officeDocument/2006/relationships/image" Target="../media/image12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gif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eg"/><Relationship Id="rId9" Type="http://schemas.openxmlformats.org/officeDocument/2006/relationships/image" Target="../media/image9.jpeg"/><Relationship Id="rId14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公司总体介绍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上海知普信息科技有限公司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Presented By: </a:t>
            </a:r>
            <a:r>
              <a:rPr lang="en-US" altLang="zh-CN" dirty="0"/>
              <a:t>Enzo Shi</a:t>
            </a:r>
          </a:p>
          <a:p>
            <a:r>
              <a:rPr lang="en-US" altLang="zh-CN" dirty="0">
                <a:hlinkClick r:id="rId2"/>
              </a:rPr>
              <a:t>Enzo.shi</a:t>
            </a:r>
            <a:r>
              <a:rPr lang="en-US" dirty="0">
                <a:hlinkClick r:id="rId2"/>
              </a:rPr>
              <a:t>@akmii.com</a:t>
            </a:r>
            <a:endParaRPr lang="en-US" dirty="0"/>
          </a:p>
          <a:p>
            <a:r>
              <a:rPr lang="en-US" altLang="zh-CN" dirty="0"/>
              <a:t>Modify Date: 2016/04/19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426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/>
        </p:nvSpPr>
        <p:spPr>
          <a:xfrm>
            <a:off x="5968922" y="884848"/>
            <a:ext cx="2377440" cy="206102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行业方案</a:t>
            </a:r>
            <a:endParaRPr lang="en-US" sz="2800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3" name="矩形 4"/>
          <p:cNvSpPr/>
          <p:nvPr/>
        </p:nvSpPr>
        <p:spPr>
          <a:xfrm>
            <a:off x="696446" y="4020576"/>
            <a:ext cx="1328584" cy="119011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医疗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10258841" y="4020576"/>
            <a:ext cx="1328584" cy="119011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政府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21404" y="4020576"/>
            <a:ext cx="1328584" cy="11901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金融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6433883" y="4020576"/>
            <a:ext cx="1328584" cy="119011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电信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7" name="矩形 4"/>
          <p:cNvSpPr/>
          <p:nvPr/>
        </p:nvSpPr>
        <p:spPr>
          <a:xfrm>
            <a:off x="8346362" y="4020576"/>
            <a:ext cx="1328584" cy="11901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快消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8" name="矩形 4"/>
          <p:cNvSpPr/>
          <p:nvPr/>
        </p:nvSpPr>
        <p:spPr>
          <a:xfrm>
            <a:off x="2608925" y="4020576"/>
            <a:ext cx="1328584" cy="11901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 UI Light" panose="020B0502040204020203" pitchFamily="34" charset="-122"/>
                <a:ea typeface="Microsoft YaHei UI Light" panose="020B0502040204020203" pitchFamily="34" charset="-122"/>
              </a:rPr>
              <a:t>制造</a:t>
            </a:r>
            <a:endParaRPr lang="en-US" dirty="0">
              <a:latin typeface="Microsoft YaHei UI Light" panose="020B0502040204020203" pitchFamily="34" charset="-122"/>
              <a:ea typeface="Microsoft YaHei UI Light" panose="020B0502040204020203" pitchFamily="34" charset="-122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44330" y="884848"/>
            <a:ext cx="2124592" cy="206102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1218585"/>
            <a:endParaRPr lang="en-US" sz="2400" dirty="0">
              <a:solidFill>
                <a:srgbClr val="EB3C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803" y="1643164"/>
            <a:ext cx="1966206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46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41158" y="280069"/>
            <a:ext cx="11030360" cy="8477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B0F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zh-CN" altLang="en-US" sz="3600" dirty="0"/>
              <a:t>我们为客户提供高质量的使用体验</a:t>
            </a:r>
            <a:endParaRPr lang="en-US" altLang="zh-CN" sz="3600" dirty="0"/>
          </a:p>
        </p:txBody>
      </p:sp>
      <p:pic>
        <p:nvPicPr>
          <p:cNvPr id="19" name="图片 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82475" y="1709063"/>
            <a:ext cx="7354105" cy="39686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580" y="1969230"/>
            <a:ext cx="1148104" cy="4943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329" y="4016164"/>
            <a:ext cx="1124185" cy="526214"/>
          </a:xfrm>
          <a:prstGeom prst="rect">
            <a:avLst/>
          </a:prstGeom>
        </p:spPr>
      </p:pic>
      <p:pic>
        <p:nvPicPr>
          <p:cNvPr id="30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47" y="5162050"/>
            <a:ext cx="1911706" cy="430806"/>
          </a:xfrm>
          <a:prstGeom prst="rect">
            <a:avLst/>
          </a:prstGeom>
        </p:spPr>
      </p:pic>
      <p:sp>
        <p:nvSpPr>
          <p:cNvPr id="31" name="文本框 2"/>
          <p:cNvSpPr txBox="1"/>
          <p:nvPr/>
        </p:nvSpPr>
        <p:spPr>
          <a:xfrm>
            <a:off x="3251619" y="5752379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柯惠医疗</a:t>
            </a:r>
            <a:endParaRPr 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583" y="4926332"/>
            <a:ext cx="1086367" cy="803218"/>
          </a:xfrm>
          <a:prstGeom prst="rect">
            <a:avLst/>
          </a:prstGeom>
        </p:spPr>
      </p:pic>
      <p:sp>
        <p:nvSpPr>
          <p:cNvPr id="33" name="文本框 13"/>
          <p:cNvSpPr txBox="1"/>
          <p:nvPr/>
        </p:nvSpPr>
        <p:spPr>
          <a:xfrm>
            <a:off x="6866996" y="575137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中国商飞</a:t>
            </a:r>
            <a:endParaRPr 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251" y="5153536"/>
            <a:ext cx="1324616" cy="87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779" y="4926332"/>
            <a:ext cx="1779871" cy="9228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745" y="3051643"/>
            <a:ext cx="1547889" cy="4840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352" y="4866122"/>
            <a:ext cx="1139825" cy="726734"/>
          </a:xfrm>
          <a:prstGeom prst="rect">
            <a:avLst/>
          </a:prstGeom>
        </p:spPr>
      </p:pic>
      <p:sp>
        <p:nvSpPr>
          <p:cNvPr id="39" name="文本框 13"/>
          <p:cNvSpPr txBox="1"/>
          <p:nvPr/>
        </p:nvSpPr>
        <p:spPr>
          <a:xfrm>
            <a:off x="10581531" y="5598745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西子奥的斯</a:t>
            </a:r>
            <a:endParaRPr lang="en-US" sz="11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64" y="6143376"/>
            <a:ext cx="222885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4088" y="6143376"/>
            <a:ext cx="2762250" cy="581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433" y="6090922"/>
            <a:ext cx="1885950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82808" y="6161457"/>
            <a:ext cx="1695450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605" y="961223"/>
            <a:ext cx="1427403" cy="476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58" y="852731"/>
            <a:ext cx="1206217" cy="6453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532" y="6090922"/>
            <a:ext cx="1514340" cy="733491"/>
          </a:xfrm>
          <a:prstGeom prst="rect">
            <a:avLst/>
          </a:prstGeom>
        </p:spPr>
      </p:pic>
      <p:pic>
        <p:nvPicPr>
          <p:cNvPr id="1026" name="Picture 2" descr="http://www.cardofcom.net/logos/width350height120/2011/0730/505/logo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180" y="992744"/>
            <a:ext cx="1790123" cy="54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28" y="1047675"/>
            <a:ext cx="1530927" cy="37675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5574" y="1069580"/>
            <a:ext cx="1751044" cy="3548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7030" y="942822"/>
            <a:ext cx="1240848" cy="649416"/>
          </a:xfrm>
          <a:prstGeom prst="rect">
            <a:avLst/>
          </a:prstGeom>
        </p:spPr>
      </p:pic>
      <p:pic>
        <p:nvPicPr>
          <p:cNvPr id="12" name="Picture 2" descr="http://a1.att.hudong.com/56/42/01300001128628129743425972042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2" y="1622399"/>
            <a:ext cx="1310906" cy="98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829" y="3031740"/>
            <a:ext cx="1710891" cy="561661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64" y="3995108"/>
            <a:ext cx="1661432" cy="67195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671" y="1762294"/>
            <a:ext cx="1633104" cy="82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9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Century Gothic" panose="020B0502020202020204" pitchFamily="34" charset="0"/>
                <a:ea typeface="Microsoft YaHei" panose="020B0503020204020204" pitchFamily="34" charset="-122"/>
              </a:rPr>
              <a:t>Contact: James Fang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Century Gothic" panose="020B0502020202020204" pitchFamily="34" charset="0"/>
                <a:ea typeface="Microsoft YaHei" panose="020B0503020204020204" pitchFamily="34" charset="-122"/>
              </a:rPr>
              <a:t>183 2192 9507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Century Gothic" panose="020B0502020202020204" pitchFamily="34" charset="0"/>
                <a:ea typeface="Microsoft YaHei" panose="020B0503020204020204" pitchFamily="34" charset="-122"/>
              </a:rPr>
              <a:t>James.fang</a:t>
            </a:r>
            <a:r>
              <a:rPr lang="en-US" sz="1600" dirty="0">
                <a:latin typeface="Century Gothic" panose="020B0502020202020204" pitchFamily="34" charset="0"/>
                <a:ea typeface="Microsoft YaHei" panose="020B0503020204020204" pitchFamily="34" charset="-122"/>
              </a:rPr>
              <a:t>@akmii.com</a:t>
            </a:r>
          </a:p>
        </p:txBody>
      </p:sp>
    </p:spTree>
    <p:extLst>
      <p:ext uri="{BB962C8B-B14F-4D97-AF65-F5344CB8AC3E}">
        <p14:creationId xmlns:p14="http://schemas.microsoft.com/office/powerpoint/2010/main" val="124917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关于知普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74034" cy="435133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公司成立于</a:t>
            </a:r>
            <a:r>
              <a:rPr lang="en-US" altLang="zh-CN" dirty="0"/>
              <a:t>2007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公司总部位于美国洛杉矶</a:t>
            </a:r>
            <a:r>
              <a:rPr lang="en-US" altLang="zh-CN" dirty="0"/>
              <a:t>, </a:t>
            </a:r>
            <a:r>
              <a:rPr lang="zh-CN" altLang="en-US" dirty="0"/>
              <a:t>在美国</a:t>
            </a:r>
            <a:r>
              <a:rPr lang="en-US" altLang="zh-CN" dirty="0"/>
              <a:t>,</a:t>
            </a:r>
            <a:r>
              <a:rPr lang="zh-CN" altLang="en-US" dirty="0"/>
              <a:t>中国等地设有分公司。</a:t>
            </a:r>
          </a:p>
          <a:p>
            <a:r>
              <a:rPr lang="zh-CN" altLang="en-US" dirty="0"/>
              <a:t>近</a:t>
            </a:r>
            <a:r>
              <a:rPr lang="en-US" altLang="zh-CN" dirty="0"/>
              <a:t>10</a:t>
            </a:r>
            <a:r>
              <a:rPr lang="zh-CN" altLang="en-US" dirty="0"/>
              <a:t>年的企业</a:t>
            </a:r>
            <a:r>
              <a:rPr lang="en-US" altLang="zh-CN" dirty="0"/>
              <a:t>SharePoint</a:t>
            </a:r>
            <a:r>
              <a:rPr lang="zh-CN" altLang="en-US" dirty="0"/>
              <a:t>业务咨询，应用开发及系统运维经验。</a:t>
            </a:r>
            <a:endParaRPr lang="en-US" altLang="zh-CN" dirty="0"/>
          </a:p>
          <a:p>
            <a:r>
              <a:rPr lang="en-US" altLang="zh-CN" dirty="0"/>
              <a:t>150+</a:t>
            </a:r>
            <a:r>
              <a:rPr lang="zh-CN" altLang="en-US" dirty="0"/>
              <a:t>微软应用平台专业技术团队，国内最大</a:t>
            </a:r>
            <a:r>
              <a:rPr lang="en-US" altLang="zh-CN" dirty="0"/>
              <a:t>SharePoint</a:t>
            </a:r>
            <a:r>
              <a:rPr lang="zh-CN" altLang="en-US" dirty="0"/>
              <a:t>应用服务团队。</a:t>
            </a:r>
            <a:endParaRPr lang="en-US" altLang="zh-CN" dirty="0"/>
          </a:p>
          <a:p>
            <a:r>
              <a:rPr lang="zh-CN" altLang="en-US" dirty="0"/>
              <a:t>微软金牌解决方案合作伙伴，云平台金牌合作伙伴，</a:t>
            </a:r>
            <a:r>
              <a:rPr lang="en-US" altLang="zh-CN" dirty="0"/>
              <a:t>Azure Cycle Partner (ACP)</a:t>
            </a:r>
            <a:endParaRPr lang="en-US" dirty="0"/>
          </a:p>
        </p:txBody>
      </p:sp>
      <p:pic>
        <p:nvPicPr>
          <p:cNvPr id="4" name="Picture 4" descr="http://www.mossgeek.com/wp-content/uploads/2010/05/SharePoint-Server-20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58" y="669904"/>
            <a:ext cx="21590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Microsoft Dynamics C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58" y="4542678"/>
            <a:ext cx="1895475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http://compixels.com/wp-content/uploads/2011/09/Windows-Phone-Mango-Logo-Offici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392" y="4390278"/>
            <a:ext cx="24526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www.v3.co.uk/IMG/525/251525/office365logo-370x229.png?136197229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58" y="1919901"/>
            <a:ext cx="1312873" cy="8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metalogix.com/Libraries/Blog_Images/SharePoint2013logo.sflb.ash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237" y="598466"/>
            <a:ext cx="2758795" cy="87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www.twilio.com/blog/wp-content/uploads/2012/06/windows_azure_logo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185" y="1967724"/>
            <a:ext cx="2347952" cy="44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cdn-static.zdnet.com/i/r/story/70/00/012412/lync2013-200x201.png?hash=AmL4MzSyAQ&amp;upscale=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829" y="2903157"/>
            <a:ext cx="1251535" cy="125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images.pcworld.com/images/article/2012/02/win8logo-1132444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82" y="5954232"/>
            <a:ext cx="2016151" cy="42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23" y="450053"/>
            <a:ext cx="1644089" cy="1131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92" y="5434486"/>
            <a:ext cx="1908474" cy="9087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504" y="2826413"/>
            <a:ext cx="976761" cy="560150"/>
          </a:xfrm>
          <a:prstGeom prst="rect">
            <a:avLst/>
          </a:prstGeom>
        </p:spPr>
      </p:pic>
      <p:pic>
        <p:nvPicPr>
          <p:cNvPr id="17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217" y="3621167"/>
            <a:ext cx="18923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43" y="2879325"/>
            <a:ext cx="1633501" cy="54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12" y="5260228"/>
            <a:ext cx="1626521" cy="4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2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国内业务服务能力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48450" cy="4351338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近</a:t>
            </a:r>
            <a:r>
              <a:rPr lang="en-US" altLang="zh-CN" dirty="0"/>
              <a:t>50</a:t>
            </a:r>
            <a:r>
              <a:rPr lang="zh-CN" altLang="en-US" dirty="0"/>
              <a:t>家全球知名企业客户的长期服务能力。</a:t>
            </a:r>
            <a:endParaRPr lang="en-US" altLang="zh-CN" dirty="0"/>
          </a:p>
          <a:p>
            <a:r>
              <a:rPr lang="zh-CN" altLang="en-US" dirty="0"/>
              <a:t>外资企业，及跨国业务服务能力。</a:t>
            </a:r>
            <a:endParaRPr lang="en-US" altLang="zh-CN" dirty="0"/>
          </a:p>
          <a:p>
            <a:r>
              <a:rPr lang="zh-CN" altLang="en-US" dirty="0"/>
              <a:t>重点客户的长期战略合作伙伴关系。</a:t>
            </a:r>
            <a:endParaRPr lang="en-US" altLang="zh-CN" dirty="0"/>
          </a:p>
          <a:p>
            <a:r>
              <a:rPr lang="en-US" altLang="zh-CN" dirty="0"/>
              <a:t>SharePoint</a:t>
            </a:r>
            <a:r>
              <a:rPr lang="zh-CN" altLang="en-US" dirty="0"/>
              <a:t>全产品线的服务能力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On-premise</a:t>
            </a:r>
            <a:r>
              <a:rPr lang="zh-CN" altLang="en-US" dirty="0"/>
              <a:t> </a:t>
            </a:r>
            <a:r>
              <a:rPr lang="en-US" altLang="zh-CN" dirty="0"/>
              <a:t>+ Office 365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丰富的多系统间的系统集成能力</a:t>
            </a:r>
            <a:endParaRPr lang="en-US" dirty="0"/>
          </a:p>
        </p:txBody>
      </p: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7872450" y="862013"/>
            <a:ext cx="4051300" cy="3048000"/>
            <a:chOff x="2112" y="1344"/>
            <a:chExt cx="1668" cy="1536"/>
          </a:xfrm>
        </p:grpSpPr>
        <p:sp>
          <p:nvSpPr>
            <p:cNvPr id="5" name="AutoShape 30"/>
            <p:cNvSpPr>
              <a:spLocks noChangeArrowheads="1"/>
            </p:cNvSpPr>
            <p:nvPr/>
          </p:nvSpPr>
          <p:spPr bwMode="auto">
            <a:xfrm rot="2455165">
              <a:off x="2976" y="1728"/>
              <a:ext cx="804" cy="402"/>
            </a:xfrm>
            <a:prstGeom prst="curvedDownArrow">
              <a:avLst>
                <a:gd name="adj1" fmla="val 40000"/>
                <a:gd name="adj2" fmla="val 80000"/>
                <a:gd name="adj3" fmla="val 65944"/>
              </a:avLst>
            </a:prstGeom>
            <a:gradFill rotWithShape="1">
              <a:gsLst>
                <a:gs pos="0">
                  <a:srgbClr val="D35B91">
                    <a:alpha val="0"/>
                  </a:srgbClr>
                </a:gs>
                <a:gs pos="100000">
                  <a:srgbClr val="D35B9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285750" indent="-285750">
                <a:lnSpc>
                  <a:spcPct val="85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Char char="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•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18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" name="AutoShape 31"/>
            <p:cNvSpPr>
              <a:spLocks noChangeArrowheads="1"/>
            </p:cNvSpPr>
            <p:nvPr/>
          </p:nvSpPr>
          <p:spPr bwMode="auto">
            <a:xfrm rot="-1090006">
              <a:off x="2400" y="1344"/>
              <a:ext cx="768" cy="480"/>
            </a:xfrm>
            <a:prstGeom prst="curvedDownArrow">
              <a:avLst>
                <a:gd name="adj1" fmla="val 32000"/>
                <a:gd name="adj2" fmla="val 64000"/>
                <a:gd name="adj3" fmla="val 74236"/>
              </a:avLst>
            </a:prstGeom>
            <a:gradFill rotWithShape="1">
              <a:gsLst>
                <a:gs pos="0">
                  <a:srgbClr val="96C521">
                    <a:alpha val="0"/>
                  </a:srgbClr>
                </a:gs>
                <a:gs pos="100000">
                  <a:srgbClr val="96C52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285750" indent="-285750">
                <a:lnSpc>
                  <a:spcPct val="85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Char char="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•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18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7" name="AutoShape 32"/>
            <p:cNvSpPr>
              <a:spLocks noChangeArrowheads="1"/>
            </p:cNvSpPr>
            <p:nvPr/>
          </p:nvSpPr>
          <p:spPr bwMode="auto">
            <a:xfrm rot="8846835">
              <a:off x="2640" y="2400"/>
              <a:ext cx="768" cy="480"/>
            </a:xfrm>
            <a:prstGeom prst="curvedDownArrow">
              <a:avLst>
                <a:gd name="adj1" fmla="val 32000"/>
                <a:gd name="adj2" fmla="val 64000"/>
                <a:gd name="adj3" fmla="val 60204"/>
              </a:avLst>
            </a:prstGeom>
            <a:gradFill rotWithShape="1">
              <a:gsLst>
                <a:gs pos="0">
                  <a:srgbClr val="69A2D1">
                    <a:alpha val="0"/>
                  </a:srgbClr>
                </a:gs>
                <a:gs pos="100000">
                  <a:srgbClr val="69A2D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285750" indent="-285750">
                <a:lnSpc>
                  <a:spcPct val="85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Char char="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•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18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8" name="AutoShape 33"/>
            <p:cNvSpPr>
              <a:spLocks noChangeArrowheads="1"/>
            </p:cNvSpPr>
            <p:nvPr/>
          </p:nvSpPr>
          <p:spPr bwMode="auto">
            <a:xfrm rot="-5814212">
              <a:off x="1968" y="2016"/>
              <a:ext cx="768" cy="480"/>
            </a:xfrm>
            <a:prstGeom prst="curvedDownArrow">
              <a:avLst>
                <a:gd name="adj1" fmla="val 32000"/>
                <a:gd name="adj2" fmla="val 64000"/>
                <a:gd name="adj3" fmla="val 63185"/>
              </a:avLst>
            </a:prstGeom>
            <a:gradFill rotWithShape="1">
              <a:gsLst>
                <a:gs pos="0">
                  <a:srgbClr val="FA8006">
                    <a:alpha val="0"/>
                  </a:srgbClr>
                </a:gs>
                <a:gs pos="100000">
                  <a:srgbClr val="FA8006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marL="285750" indent="-285750">
                <a:lnSpc>
                  <a:spcPct val="85000"/>
                </a:lnSpc>
                <a:spcBef>
                  <a:spcPct val="50000"/>
                </a:spcBef>
                <a:buClr>
                  <a:schemeClr val="accent2"/>
                </a:buClr>
                <a:buFont typeface="Wingdings" panose="05000000000000000000" pitchFamily="2" charset="2"/>
                <a:buChar char="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•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85000"/>
                </a:lnSpc>
                <a:spcBef>
                  <a:spcPct val="25000"/>
                </a:spcBef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85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Char char="»"/>
                <a:defRPr sz="1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180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9" name="Picture 3" descr="key_diff_triang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23225" y="2366963"/>
            <a:ext cx="4038600" cy="3810000"/>
          </a:xfrm>
          <a:prstGeom prst="rect">
            <a:avLst/>
          </a:prstGeom>
          <a:noFill/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9018625" y="2824163"/>
            <a:ext cx="13716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创新</a:t>
            </a:r>
            <a:endParaRPr lang="en-US" altLang="zh-CN" sz="13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9018625" y="3541713"/>
            <a:ext cx="13716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质量</a:t>
            </a:r>
            <a:endParaRPr lang="en-US" altLang="zh-CN" sz="13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8942425" y="4271963"/>
            <a:ext cx="1600200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持续增长</a:t>
            </a:r>
            <a:endParaRPr lang="en-US" altLang="zh-CN" sz="13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8653500" y="4938713"/>
            <a:ext cx="21336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建立双赢的合作关系</a:t>
            </a:r>
            <a:endParaRPr lang="en-US" altLang="zh-CN" sz="13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8653500" y="5699126"/>
            <a:ext cx="2476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FontTx/>
              <a:buNone/>
            </a:pPr>
            <a:r>
              <a:rPr lang="zh-CN" altLang="en-US" sz="13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构建赢的专业团队</a:t>
            </a:r>
            <a:endParaRPr lang="en-US" altLang="zh-CN" sz="13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9112288" y="1768476"/>
            <a:ext cx="13319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7435" tIns="43717" rIns="87435" bIns="43717">
            <a:spAutoFit/>
          </a:bodyPr>
          <a:lstStyle>
            <a:lvl1pPr marL="285750" indent="-285750">
              <a:lnSpc>
                <a:spcPct val="85000"/>
              </a:lnSpc>
              <a:spcBef>
                <a:spcPct val="50000"/>
              </a:spcBef>
              <a:buClr>
                <a:schemeClr val="accent2"/>
              </a:buClr>
              <a:buFont typeface="Wingdings" panose="05000000000000000000" pitchFamily="2" charset="2"/>
              <a:buChar char="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•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85000"/>
              </a:lnSpc>
              <a:spcBef>
                <a:spcPct val="25000"/>
              </a:spcBef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8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500" b="1">
                <a:solidFill>
                  <a:srgbClr val="FFCC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与客户持续，</a:t>
            </a:r>
            <a:endParaRPr lang="en-US" altLang="zh-CN" sz="1500" b="1">
              <a:solidFill>
                <a:srgbClr val="FFCC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1500" b="1">
                <a:solidFill>
                  <a:srgbClr val="FFCC6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紧密的沟通</a:t>
            </a:r>
            <a:endParaRPr lang="en-US" altLang="zh-CN" sz="1500" b="1">
              <a:solidFill>
                <a:srgbClr val="FFCC6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78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业务范围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136755"/>
            <a:ext cx="3545541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协同办公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62629" y="2136754"/>
            <a:ext cx="3545542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400" dirty="0"/>
              <a:t>企业云服务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34084" y="2136754"/>
            <a:ext cx="3545541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2400" dirty="0"/>
              <a:t>互联网应用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62623" y="2589862"/>
            <a:ext cx="354554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云计算咨询规划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微软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解决方案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SharePoint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在线云平台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运维服务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34081" y="2600505"/>
            <a:ext cx="354554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互联网金融应用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企业移动办公解决方案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移动政务管理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行业移动解决方案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195" y="2598419"/>
            <a:ext cx="3545541" cy="22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企业内网信息门户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企业协同办公平台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业务流程管理系统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企业知识管理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安全文档管理方案</a:t>
            </a:r>
          </a:p>
          <a:p>
            <a:pPr marL="161265" indent="-161265">
              <a:lnSpc>
                <a:spcPct val="130000"/>
              </a:lnSpc>
              <a:buClr>
                <a:srgbClr val="595959"/>
              </a:buClr>
              <a:buSzPct val="50000"/>
              <a:buFont typeface="Wingdings" pitchFamily="2" charset="2"/>
              <a:buChar char="l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商业智能解决方案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gray">
          <a:xfrm>
            <a:off x="838196" y="1444878"/>
            <a:ext cx="10941429" cy="522485"/>
          </a:xfrm>
          <a:prstGeom prst="roundRect">
            <a:avLst>
              <a:gd name="adj" fmla="val 2949"/>
            </a:avLst>
          </a:prstGeom>
          <a:solidFill>
            <a:schemeClr val="bg1">
              <a:lumMod val="65000"/>
            </a:schemeClr>
          </a:solidFill>
          <a:ln w="12700"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936" tIns="41468" rIns="82936" bIns="41468" anchor="ctr">
            <a:noAutofit/>
          </a:bodyPr>
          <a:lstStyle/>
          <a:p>
            <a:pPr marL="84138" indent="4320" algn="ctr" defTabSz="1031005">
              <a:lnSpc>
                <a:spcPct val="110000"/>
              </a:lnSpc>
              <a:buClr>
                <a:srgbClr val="C0C0C0"/>
              </a:buClr>
              <a:buSzPct val="92000"/>
            </a:pPr>
            <a:r>
              <a:rPr lang="zh-CN" altLang="en-US" dirty="0">
                <a:solidFill>
                  <a:schemeClr val="bg1"/>
                </a:solidFill>
                <a:latin typeface="Century Gothic" pitchFamily="34" charset="0"/>
                <a:ea typeface="黑体" pitchFamily="2" charset="-122"/>
              </a:rPr>
              <a:t>服务范围、服务能力不断延展至新技术、新业务领域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080" y="4948587"/>
            <a:ext cx="3545541" cy="13576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23" y="4948588"/>
            <a:ext cx="3545542" cy="13576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4" y="4948588"/>
            <a:ext cx="3545555" cy="135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企业内网门户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94018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zh-CN" altLang="en-US" dirty="0"/>
              <a:t>统一的企业内网信息访问入口；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快速便捷的信息发布，访问与管控；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丰富的协同办公应用（会议室预订，投票，在线培训，资产管理等）；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完善的企业信息管理架构规划（包括：企业内网，合作伙伴及供应商，部门站点，项目站点等）；</a:t>
            </a:r>
            <a:endParaRPr lang="en-US" altLang="zh-CN" dirty="0"/>
          </a:p>
          <a:p>
            <a:pPr>
              <a:lnSpc>
                <a:spcPct val="170000"/>
              </a:lnSpc>
            </a:pPr>
            <a:r>
              <a:rPr lang="zh-CN" altLang="en-US" dirty="0"/>
              <a:t>遵循</a:t>
            </a:r>
            <a:r>
              <a:rPr lang="en-US" altLang="zh-CN" dirty="0"/>
              <a:t>SharePoint</a:t>
            </a:r>
            <a:r>
              <a:rPr lang="zh-CN" altLang="en-US" dirty="0"/>
              <a:t>的管理体系，实现多版本的详细兼容；</a:t>
            </a:r>
            <a:endParaRPr lang="en-US" altLang="zh-C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216" y="723141"/>
            <a:ext cx="3782291" cy="2885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7551" y="594570"/>
            <a:ext cx="3728636" cy="2701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037" y="3609108"/>
            <a:ext cx="3456651" cy="2648835"/>
          </a:xfrm>
          <a:prstGeom prst="rect">
            <a:avLst/>
          </a:prstGeom>
        </p:spPr>
      </p:pic>
      <p:pic>
        <p:nvPicPr>
          <p:cNvPr id="10" name="图片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551688" y="3258339"/>
            <a:ext cx="3594499" cy="2999604"/>
          </a:xfrm>
          <a:prstGeom prst="rect">
            <a:avLst/>
          </a:prstGeom>
          <a:extLst/>
        </p:spPr>
      </p:pic>
    </p:spTree>
    <p:extLst>
      <p:ext uri="{BB962C8B-B14F-4D97-AF65-F5344CB8AC3E}">
        <p14:creationId xmlns:p14="http://schemas.microsoft.com/office/powerpoint/2010/main" val="71632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业务流程管理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1" y="1825624"/>
            <a:ext cx="3844636" cy="4450485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</a:pPr>
            <a:r>
              <a:rPr lang="zh-CN" altLang="en-US" dirty="0"/>
              <a:t>统一的企业业务流程管理平台；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多个版本的</a:t>
            </a:r>
            <a:r>
              <a:rPr lang="en-US" altLang="zh-CN" dirty="0"/>
              <a:t>SharePoint</a:t>
            </a:r>
            <a:r>
              <a:rPr lang="zh-CN" altLang="en-US" dirty="0"/>
              <a:t>平台的完美兼容；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与第三方</a:t>
            </a:r>
            <a:r>
              <a:rPr lang="en-US" altLang="zh-CN" dirty="0"/>
              <a:t>BPM</a:t>
            </a:r>
            <a:r>
              <a:rPr lang="zh-CN" altLang="en-US" dirty="0"/>
              <a:t>软件产品的无缝集成（包括：</a:t>
            </a:r>
            <a:r>
              <a:rPr lang="en-US" altLang="zh-CN" dirty="0"/>
              <a:t>SharePoint</a:t>
            </a:r>
            <a:r>
              <a:rPr lang="zh-CN" altLang="en-US" dirty="0"/>
              <a:t>，</a:t>
            </a:r>
            <a:r>
              <a:rPr lang="en-US" altLang="zh-CN" dirty="0"/>
              <a:t>K2, </a:t>
            </a:r>
            <a:r>
              <a:rPr lang="en-US" altLang="zh-CN" dirty="0" err="1"/>
              <a:t>Ultimus</a:t>
            </a:r>
            <a:r>
              <a:rPr lang="en-US" altLang="zh-CN" dirty="0"/>
              <a:t>, </a:t>
            </a:r>
            <a:r>
              <a:rPr lang="en-US" altLang="zh-CN" dirty="0" err="1"/>
              <a:t>Nintex</a:t>
            </a:r>
            <a:r>
              <a:rPr lang="en-US" altLang="zh-CN" dirty="0"/>
              <a:t>, </a:t>
            </a:r>
            <a:r>
              <a:rPr lang="en-US" altLang="zh-CN" dirty="0" err="1"/>
              <a:t>AngilePoint</a:t>
            </a:r>
            <a:r>
              <a:rPr lang="zh-CN" altLang="en-US" dirty="0"/>
              <a:t>等）；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统一的技术架构，完美兼容本地和云平台。一套系统平滑切换。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统一组织架构管理，基于角色的任务审批；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/>
              <a:t>移动设备的自适应操控体验；</a:t>
            </a:r>
          </a:p>
        </p:txBody>
      </p:sp>
      <p:pic>
        <p:nvPicPr>
          <p:cNvPr id="7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289" y="3688587"/>
            <a:ext cx="4463357" cy="294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59" y="3512641"/>
            <a:ext cx="4738441" cy="3050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289" y="603329"/>
            <a:ext cx="6403366" cy="30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3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企业文档管理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4765964" cy="435133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建立统一的企业信息库，供企业员工进行知识查询和发布。</a:t>
            </a:r>
          </a:p>
          <a:p>
            <a:r>
              <a:rPr lang="zh-CN" altLang="en-US" dirty="0"/>
              <a:t>统一的安全管理和审核机制，保证信息安全。</a:t>
            </a:r>
          </a:p>
          <a:p>
            <a:r>
              <a:rPr lang="zh-CN" altLang="en-US" dirty="0"/>
              <a:t>企业知识分类，及元数据管理。</a:t>
            </a:r>
          </a:p>
          <a:p>
            <a:r>
              <a:rPr lang="zh-CN" altLang="en-US" dirty="0"/>
              <a:t>信息快速检索及查询。</a:t>
            </a:r>
          </a:p>
          <a:p>
            <a:r>
              <a:rPr lang="zh-CN" altLang="en-US" dirty="0"/>
              <a:t>统一文档发布管理流程。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765" y="167822"/>
            <a:ext cx="6149741" cy="3524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383" y="2965766"/>
            <a:ext cx="6199617" cy="36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9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大数据及商业智能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5" y="1365739"/>
            <a:ext cx="6159887" cy="3737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98" y="1360982"/>
            <a:ext cx="5107900" cy="3024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954" y="2873085"/>
            <a:ext cx="5971330" cy="36050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5035" y="5114081"/>
            <a:ext cx="31837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利用微软最新的</a:t>
            </a:r>
            <a:r>
              <a: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Power BI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平台进行数据报表呈现，报表信息自动生成和更新。动态趋势分析。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051" y="3396764"/>
            <a:ext cx="4747949" cy="341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0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知普信息服务优势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知普作为国内团队规模最大的</a:t>
            </a:r>
            <a:r>
              <a:rPr lang="en-US" altLang="zh-CN" dirty="0"/>
              <a:t>SharePoint</a:t>
            </a:r>
            <a:r>
              <a:rPr lang="zh-CN" altLang="en-US" dirty="0"/>
              <a:t>服务提供商，拥有完善的</a:t>
            </a:r>
            <a:r>
              <a:rPr lang="en-US" altLang="zh-CN" dirty="0"/>
              <a:t>SharePoint</a:t>
            </a:r>
            <a:r>
              <a:rPr lang="zh-CN" altLang="en-US" dirty="0"/>
              <a:t>技术专家团队，能为客户提供从企业系统规划，应用架构规划，技术培训，系统开发实施，到系统支持，运维支持等全方位的服务能力。</a:t>
            </a:r>
            <a:endParaRPr lang="en-US" altLang="zh-CN" dirty="0"/>
          </a:p>
          <a:p>
            <a:r>
              <a:rPr lang="zh-CN" altLang="en-US" dirty="0"/>
              <a:t>知普为国内外企业客户提供从</a:t>
            </a:r>
            <a:r>
              <a:rPr lang="en-US" altLang="zh-CN" dirty="0"/>
              <a:t>SharePoint 2003</a:t>
            </a:r>
            <a:r>
              <a:rPr lang="zh-CN" altLang="en-US" dirty="0"/>
              <a:t>，到</a:t>
            </a:r>
            <a:r>
              <a:rPr lang="en-US" altLang="zh-CN" dirty="0"/>
              <a:t>SharePoint 2013</a:t>
            </a:r>
            <a:r>
              <a:rPr lang="zh-CN" altLang="en-US" dirty="0"/>
              <a:t>，以及微软</a:t>
            </a:r>
            <a:r>
              <a:rPr lang="en-US" altLang="zh-CN" dirty="0"/>
              <a:t>Office 365</a:t>
            </a:r>
            <a:r>
              <a:rPr lang="zh-CN" altLang="en-US" dirty="0"/>
              <a:t>公有云平台在内的多种版本的</a:t>
            </a:r>
            <a:r>
              <a:rPr lang="en-US" altLang="zh-CN" dirty="0"/>
              <a:t>SharePoint</a:t>
            </a:r>
            <a:r>
              <a:rPr lang="zh-CN" altLang="en-US" dirty="0"/>
              <a:t>系统应用开发，熟悉各个版本的架构与体系建设。</a:t>
            </a:r>
            <a:endParaRPr lang="en-US" altLang="zh-CN" dirty="0"/>
          </a:p>
          <a:p>
            <a:r>
              <a:rPr lang="zh-CN" altLang="en-US" dirty="0"/>
              <a:t>知普为国内外企业，尤其国际跨国企业提供多年专业服务，主要客户以欧美企业为主，技术团队有多年的海外经验，以及为海外客户和跨国团队的服务能力，中英文的沟通交流能力。</a:t>
            </a:r>
            <a:endParaRPr lang="en-US" altLang="zh-CN" dirty="0"/>
          </a:p>
          <a:p>
            <a:r>
              <a:rPr lang="zh-CN" altLang="en-US" dirty="0"/>
              <a:t>作为微软全球金牌合作伙伴，与微软的技术团队保持紧密的合作关系，能及时了解并采用最先进的技术体系架构，为企业构建长期的应用体系建设。</a:t>
            </a:r>
            <a:endParaRPr lang="en-US" altLang="zh-CN" dirty="0"/>
          </a:p>
          <a:p>
            <a:r>
              <a:rPr lang="zh-CN" altLang="en-US" dirty="0"/>
              <a:t>与国内外多家企业达成长期战略合作伙伴关系，为企业提供长期稳定的应用开发与运维服务。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81791"/>
      </p:ext>
    </p:extLst>
  </p:cSld>
  <p:clrMapOvr>
    <a:masterClrMapping/>
  </p:clrMapOvr>
</p:sld>
</file>

<file path=ppt/theme/theme1.xml><?xml version="1.0" encoding="utf-8"?>
<a:theme xmlns:a="http://schemas.openxmlformats.org/drawingml/2006/main" name="Akmii201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知普PPT模板_2014.potx" id="{5B9F4B41-95DE-4DB6-BDF1-CA87324D129A}" vid="{D484E9CA-4C82-4110-9158-4979E378D71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E80389BD15ED4885764369259D636C" ma:contentTypeVersion="2" ma:contentTypeDescription="Create a new document." ma:contentTypeScope="" ma:versionID="54d18130d8ea037b029c7fef15116b72">
  <xsd:schema xmlns:xsd="http://www.w3.org/2001/XMLSchema" xmlns:xs="http://www.w3.org/2001/XMLSchema" xmlns:p="http://schemas.microsoft.com/office/2006/metadata/properties" xmlns:ns2="f5160caa-6344-469b-a6ad-7f0e2ae846c8" targetNamespace="http://schemas.microsoft.com/office/2006/metadata/properties" ma:root="true" ma:fieldsID="8a478463dbd2d24eb85dc7d021092658" ns2:_="">
    <xsd:import namespace="f5160caa-6344-469b-a6ad-7f0e2ae846c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160caa-6344-469b-a6ad-7f0e2ae846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6B8069-A3EE-4750-81D5-8B35E5021B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B076DB-D081-4A48-8FF0-FAFDE6ABB8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160caa-6344-469b-a6ad-7f0e2ae84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D491D3A-C679-47C7-9A51-7A52A69E8771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5160caa-6344-469b-a6ad-7f0e2ae846c8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知普PPT模板_2014</Template>
  <TotalTime>3055</TotalTime>
  <Words>728</Words>
  <Application>Microsoft Office PowerPoint</Application>
  <PresentationFormat>宽屏</PresentationFormat>
  <Paragraphs>85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Microsoft YaHei UI Light</vt:lpstr>
      <vt:lpstr>等线</vt:lpstr>
      <vt:lpstr>黑体</vt:lpstr>
      <vt:lpstr>Microsoft YaHei</vt:lpstr>
      <vt:lpstr>Microsoft YaHei</vt:lpstr>
      <vt:lpstr>微软雅黑 Light</vt:lpstr>
      <vt:lpstr>Arial</vt:lpstr>
      <vt:lpstr>Calibri</vt:lpstr>
      <vt:lpstr>Century Gothic</vt:lpstr>
      <vt:lpstr>Segoe UI Light</vt:lpstr>
      <vt:lpstr>Wingdings</vt:lpstr>
      <vt:lpstr>Akmii2014</vt:lpstr>
      <vt:lpstr>公司总体介绍</vt:lpstr>
      <vt:lpstr>关于知普</vt:lpstr>
      <vt:lpstr>国内业务服务能力</vt:lpstr>
      <vt:lpstr>业务范围</vt:lpstr>
      <vt:lpstr>企业内网门户</vt:lpstr>
      <vt:lpstr>业务流程管理</vt:lpstr>
      <vt:lpstr>企业文档管理</vt:lpstr>
      <vt:lpstr>大数据及商业智能</vt:lpstr>
      <vt:lpstr>知普信息服务优势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公司总体介绍</dc:title>
  <dc:creator>Renger Hu</dc:creator>
  <cp:lastModifiedBy>Administrator</cp:lastModifiedBy>
  <cp:revision>88</cp:revision>
  <dcterms:created xsi:type="dcterms:W3CDTF">2013-12-30T08:18:39Z</dcterms:created>
  <dcterms:modified xsi:type="dcterms:W3CDTF">2016-05-09T06:51:21Z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0x010100D9E80389BD15ED4885764369259D636C</vt:lpwstr>
  </property>
</Properties>
</file>